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71" r:id="rId4"/>
    <p:sldId id="295" r:id="rId5"/>
    <p:sldId id="297" r:id="rId6"/>
    <p:sldId id="296" r:id="rId7"/>
    <p:sldId id="299" r:id="rId8"/>
    <p:sldId id="300" r:id="rId9"/>
    <p:sldId id="261" r:id="rId10"/>
    <p:sldId id="301" r:id="rId11"/>
    <p:sldId id="263" r:id="rId12"/>
    <p:sldId id="265" r:id="rId13"/>
    <p:sldId id="279" r:id="rId14"/>
    <p:sldId id="282" r:id="rId15"/>
    <p:sldId id="281" r:id="rId16"/>
    <p:sldId id="283" r:id="rId17"/>
    <p:sldId id="278" r:id="rId18"/>
    <p:sldId id="274" r:id="rId19"/>
    <p:sldId id="284" r:id="rId20"/>
    <p:sldId id="276" r:id="rId21"/>
    <p:sldId id="298" r:id="rId22"/>
    <p:sldId id="303" r:id="rId23"/>
    <p:sldId id="292" r:id="rId24"/>
    <p:sldId id="293" r:id="rId25"/>
    <p:sldId id="294" r:id="rId26"/>
    <p:sldId id="269" r:id="rId27"/>
    <p:sldId id="302" r:id="rId2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 snapToGrid="0" snapToObject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F3277-0669-4F0C-914E-E4CFDA638713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6B1E6-490F-405B-B19D-F6556250F0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44FB8-49F4-4A8F-88DB-0AD1AF7E298B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EF07D-D577-430C-874B-D1D75C87E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62D69-5C30-4DC0-A101-0EE56797D8AC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D0D31-5187-42DB-B555-C216A44C67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55843-02C1-410A-ACD9-EFC06C5A2E3D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52813-0C02-4A71-BEF3-D0877C7086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3ADDE-1278-42D6-A521-CE61852D4233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8760C-ABBB-4A1F-A1F9-FA147FDC23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A8E4F-E11E-456A-B2DC-4D7FD46FC527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BC1C7-0E1B-4A88-8FC0-B0A871BFA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743DEF-21B3-4CCD-B37A-32DC379B97D4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6BEF5-2546-4EC0-A6B5-89CA34633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541BED-B488-461A-9D84-2B4AF4D89A93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D9912-7D29-4F09-8EE7-4EB48FEDF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C9BE2-EABA-461F-833C-A5E5E7C1C807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78209-7C40-41CB-A960-D4889FDE93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ECAC6C-DDCF-40F5-82CE-B2207FFB3EE8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EB5BA2-B372-4D2D-B2D0-AD9680D052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83281-FAAB-48F4-8554-9B9A174F2B83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DECF8-CCE2-4168-BDDE-8F2D99333E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10D549-1FE0-4274-BB38-8D0EB48C69AA}" type="datetime1">
              <a:rPr lang="en-US" smtClean="0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8CFC6-F006-44B4-94CE-E9E60EEB20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nner.rowan.edu/reports/reports.pl?task=Section_Tally" TargetMode="External"/><Relationship Id="rId2" Type="http://schemas.openxmlformats.org/officeDocument/2006/relationships/hyperlink" Target="http://www.rowan.edu/colleges/chss/departments/englis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-76200" y="650421"/>
            <a:ext cx="6085114" cy="90079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</a:t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Department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234543" y="3721553"/>
            <a:ext cx="3875314" cy="140879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Orientation</a:t>
            </a:r>
          </a:p>
          <a:p>
            <a:pPr eaLnBrk="1" hangingPunct="1"/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English Major Courses: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200-level English Elective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200-level English Elective </a:t>
            </a:r>
          </a:p>
          <a:p>
            <a:pPr lvl="3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Education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majors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substitute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American English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Grammar (AEG)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300/400-level English elective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300/400-level English elective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Seminar I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(WI)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– 02.393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Seminar II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(WI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02.394</a:t>
            </a:r>
            <a:endParaRPr lang="en-US" sz="24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6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50005" y="365760"/>
            <a:ext cx="7520940" cy="54864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200-level electives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22960" y="1441822"/>
            <a:ext cx="7520940" cy="332124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Short Story (ENGL 02228) – </a:t>
            </a:r>
            <a:r>
              <a:rPr lang="en-US" altLang="en-US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numbering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in Literature (Multicultural/Global)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African-American Literature to Harlem Renaissance (M/G)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Latino/a Literature (</a:t>
            </a: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M/G)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Mythology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Adolescent Literature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Genre Studies: Drama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06854" y="5347970"/>
            <a:ext cx="560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ADVICE: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haven’t transferred in a 200-level elective, take a 200-level Multicultural/Global (M/G)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elective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upper-level electives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2960" y="1361886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Novel (ENGL 02423)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American Poetry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of the American Renaissance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Drama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Victorian Literature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African-American Literature Since H.R. (M/G)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Contemporary Literature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 European Literature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en-US" sz="25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1446" y="103723"/>
            <a:ext cx="7520940" cy="548640"/>
          </a:xfrm>
        </p:spPr>
        <p:txBody>
          <a:bodyPr/>
          <a:lstStyle/>
          <a:p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“Rowan Experience” requirements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77300" y="896462"/>
            <a:ext cx="7520940" cy="39075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I and 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Speaking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Arts and Creative Experience (ACE)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4-credit lab science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College-level math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Multicultural/Global (M/G) course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“LIT” course (waived for English majors)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Intensive course (WI)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084774" y="5419622"/>
            <a:ext cx="4595201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majors must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take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Civilization to 1660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Civilization Since 1660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22960" y="365759"/>
            <a:ext cx="7520940" cy="835243"/>
          </a:xfrm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Possible Schedule for Liberal Arts English major (no Education)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41853"/>
              </p:ext>
            </p:extLst>
          </p:nvPr>
        </p:nvGraphicFramePr>
        <p:xfrm>
          <a:off x="822324" y="1557338"/>
          <a:ext cx="7830357" cy="3022600"/>
        </p:xfrm>
        <a:graphic>
          <a:graphicData uri="http://schemas.openxmlformats.org/drawingml/2006/table">
            <a:tbl>
              <a:tblPr/>
              <a:tblGrid>
                <a:gridCol w="1975467"/>
                <a:gridCol w="3038917"/>
                <a:gridCol w="2815973"/>
              </a:tblGrid>
              <a:tr h="3713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FALL TERM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SPRING TERM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627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JUNIOR YEAR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Literary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US Lit to Realism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British Lit to Romanticism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US Lit Since Realism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British Lit Since Roman.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200-level English elective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849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SENIOR YEAR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Shakespeare 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200 level English elective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Seminar I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Seminar II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300/400 English elective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 300/400 English elective</a:t>
                      </a:r>
                    </a:p>
                  </a:txBody>
                  <a:tcPr marL="83573" marR="83573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482"/>
          </a:xfrm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Possible schedule for dual major English/Education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59758"/>
              </p:ext>
            </p:extLst>
          </p:nvPr>
        </p:nvGraphicFramePr>
        <p:xfrm>
          <a:off x="348343" y="1632403"/>
          <a:ext cx="8229600" cy="3297237"/>
        </p:xfrm>
        <a:graphic>
          <a:graphicData uri="http://schemas.openxmlformats.org/drawingml/2006/table">
            <a:tbl>
              <a:tblPr/>
              <a:tblGrid>
                <a:gridCol w="1999072"/>
                <a:gridCol w="3098042"/>
                <a:gridCol w="3132486"/>
              </a:tblGrid>
              <a:tr h="3714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FALL TERM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SPRING TERM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629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JUNIOR YR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Literary Studies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American English Grammar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200-level English elective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US Lit Since Realism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British Lit Since Romanticism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Seminar 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629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SENIOR YR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US Lit to Realism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British Lit to Romanticism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Shakespeare I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Seminar II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300/400 English elective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  <a:cs typeface="Times New Roman" pitchFamily="18" charset="0"/>
                        </a:rPr>
                        <a:t>300/400 English elective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89834"/>
          </a:xfrm>
        </p:spPr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Alternate Schedule for Dual Major in English/Education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en-US" altLang="en-US" b="1" smtClean="0"/>
          </a:p>
          <a:p>
            <a:pPr eaLnBrk="1" fontAlgn="t" hangingPunct="1"/>
            <a:endParaRPr lang="en-US" altLang="en-US" smtClean="0"/>
          </a:p>
          <a:p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4319"/>
              </p:ext>
            </p:extLst>
          </p:nvPr>
        </p:nvGraphicFramePr>
        <p:xfrm>
          <a:off x="668739" y="1666834"/>
          <a:ext cx="7942998" cy="30307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56097"/>
                <a:gridCol w="2934268"/>
                <a:gridCol w="3152633"/>
              </a:tblGrid>
              <a:tr h="0"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Fall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Spring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192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JUNIOR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Literary Studies</a:t>
                      </a:r>
                    </a:p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Lit to Realism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British Lit to Romanticism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Lit Since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Realism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British Lit Since Romanticism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200-level English elective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303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Shakespeare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English Grammar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300/400 English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elective</a:t>
                      </a:r>
                    </a:p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300/400 English 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elective</a:t>
                      </a:r>
                    </a:p>
                    <a:p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II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6132" y="600502"/>
            <a:ext cx="7520940" cy="981338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English Grammar</a:t>
            </a:r>
            <a:r>
              <a:rPr lang="en-US" altLang="en-US" dirty="0" smtClean="0"/>
              <a:t>	</a:t>
            </a:r>
            <a:br>
              <a:rPr lang="en-US" altLang="en-US" dirty="0" smtClean="0"/>
            </a:b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(ENGL 02301)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154238"/>
            <a:ext cx="8229600" cy="28954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dual majors in Education/English are required to take American English Grammar.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non Education majors, this course counts as an upper-level (300/400) English elective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8243" y="640080"/>
            <a:ext cx="7520940" cy="54864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Vital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932" y="1686181"/>
            <a:ext cx="7520940" cy="297062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Rowan email regularly.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to advising every term!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GRAD program on Banner to chart your progress towards graduation.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22960" y="640080"/>
            <a:ext cx="7520940" cy="548640"/>
          </a:xfrm>
        </p:spPr>
        <p:txBody>
          <a:bodyPr/>
          <a:lstStyle/>
          <a:p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Rowan Success Network/Starfish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22960" y="2086679"/>
            <a:ext cx="7863840" cy="241545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RSN allows faculty members, advisors, and professional staff to contact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members use it to raise flags if you are in academic trouble.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 members can send you “kudos” for work well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45790" y="215635"/>
            <a:ext cx="7520940" cy="54864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Department Faculty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6483" y="936855"/>
            <a:ext cx="7520940" cy="4290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Marci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Carrasquillo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(US Literature; Latino/a Literature)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Tanya Clark (African-American Literature; Women’s Literature)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Joseph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Coulombe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(US Fiction; Native American Literature)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Claire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Falck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(Early Modern British Literature; Shakespeare)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William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Freind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(US Lit; Modern and Contemporary Poetry)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Zena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Meadowsong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(British Lit; Modernism)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Catherine Parrish (US Literature)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Bruce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Plourde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(U.S. Literature; Grammar)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Kate Slater (Children’s/Adolescent Lit – </a:t>
            </a:r>
            <a:r>
              <a:rPr lang="en-US" altLang="en-US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 Sept. 2014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Timothy </a:t>
            </a:r>
            <a:r>
              <a:rPr lang="en-US" altLang="en-US" sz="2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Viator</a:t>
            </a:r>
            <a:r>
              <a:rPr lang="en-US" altLang="en-US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(British Lit; American Drama)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22960" y="215635"/>
            <a:ext cx="7520940" cy="54864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to Expect at Rowan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163472"/>
            <a:ext cx="8229600" cy="430928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transferring from a community college, the English major courses will be more demanding than the courses you have taken with non-majors.  </a:t>
            </a:r>
          </a:p>
          <a:p>
            <a:pPr lvl="4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writing expectations are almost always higher.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must do the reading assigned for each class period. Otherwise you risk failure.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take more than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(or possibly three)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courses in your first semester. </a:t>
            </a:r>
          </a:p>
          <a:p>
            <a:pPr marL="0" indent="0">
              <a:lnSpc>
                <a:spcPct val="90000"/>
              </a:lnSpc>
              <a:defRPr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22960" y="509452"/>
            <a:ext cx="7520940" cy="548640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Integrity</a:t>
            </a:r>
            <a:r>
              <a:rPr lang="en-US" altLang="en-US" dirty="0" smtClean="0"/>
              <a:t>	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6571" y="1643743"/>
            <a:ext cx="8120743" cy="273231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Department does not tolerate plagiarism.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cut-n-paste.  Revising another writer’s prose – even revising it substantially – is plagiarism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(unless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properly cite your original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source).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5236" lvl="3" indent="-457200">
              <a:lnSpc>
                <a:spcPct val="80000"/>
              </a:lnSpc>
              <a:buClrTx/>
              <a:buFont typeface="Wingdings" panose="05000000000000000000" pitchFamily="2" charset="2"/>
              <a:buChar char="ü"/>
            </a:pPr>
            <a:r>
              <a:rPr lang="en-US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students commit academic fraud, they typically fail.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43943" y="5105399"/>
            <a:ext cx="5736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report all instances of academic dishonesty to the Provost’s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proven cases to the College of Education if the infraction involves a dual major.</a:t>
            </a:r>
          </a:p>
        </p:txBody>
      </p:sp>
    </p:spTree>
    <p:extLst>
      <p:ext uri="{BB962C8B-B14F-4D97-AF65-F5344CB8AC3E}">
        <p14:creationId xmlns:p14="http://schemas.microsoft.com/office/powerpoint/2010/main" val="7429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426" y="640080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Professional Behavior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42072"/>
            <a:ext cx="7520940" cy="310288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Arrive to class on time.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Do not come and go during class.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Respect deadlines.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Use complete sentences (and words) as well as proper punctuation in emails.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question: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Take Major Classes Elsewhere?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487613"/>
            <a:ext cx="8229600" cy="2589354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  Once you are a Rowan major, you cannot take English major classes elsewhere.  </a:t>
            </a:r>
          </a:p>
          <a:p>
            <a:pPr lvl="3">
              <a:buFont typeface="Courier New" pitchFamily="49" charset="0"/>
              <a:buChar char="o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only exception is if we approve English courses through Study Abroad.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16726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question: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didn’t my credits transfer in?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22960" y="2123886"/>
            <a:ext cx="7520940" cy="22848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almost certainly did.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colleges can only offer courses at the 100 and 200 level.  We take most 200-level English courses as “200-level English electives</a:t>
            </a: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614531" y="1035865"/>
            <a:ext cx="6191989" cy="54864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your transcript!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22960" y="2209833"/>
            <a:ext cx="7520940" cy="214380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you’ve recently completed courses at a county college, make sure you send your transcripts to our Registrar’s office.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09" y="1714500"/>
            <a:ext cx="82740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27797" y="450377"/>
            <a:ext cx="7814074" cy="494048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DEPARTMENT ACTIVITIES</a:t>
            </a: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Coffeehouse gatherings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Theater trips to Philadelphia: </a:t>
            </a:r>
          </a:p>
          <a:p>
            <a:pPr lvl="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recent trips included </a:t>
            </a:r>
            <a:r>
              <a:rPr lang="en-US" altLang="en-US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Merchant of Venice, Macbeth, </a:t>
            </a: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August Wilson’s </a:t>
            </a:r>
            <a:r>
              <a:rPr lang="en-US" altLang="en-US" sz="2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Joe Turner’s Come and Gone</a:t>
            </a: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author readings once or twice a year </a:t>
            </a:r>
          </a:p>
          <a:p>
            <a:pPr lvl="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Fall 2012 -- </a:t>
            </a:r>
            <a:r>
              <a:rPr lang="en-US" altLang="en-US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Junot</a:t>
            </a:r>
            <a:r>
              <a:rPr lang="en-US" alt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Diaz</a:t>
            </a:r>
          </a:p>
          <a:p>
            <a:pPr lvl="3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Spring 2014 – Neil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Gaiman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929" y="2356547"/>
            <a:ext cx="3444564" cy="1655895"/>
          </a:xfrm>
        </p:spPr>
        <p:txBody>
          <a:bodyPr/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questions??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5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40823" y="352111"/>
            <a:ext cx="7520940" cy="54864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Facts about our Majors: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22960" y="1169321"/>
            <a:ext cx="7520940" cy="426681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 English Liberal Arts majors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 English coordinate majors in Elementary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80 English coordinate majors in Subject-Matter Education (P-12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advised by Sheri Rodriquez in James Hall effective 8/01</a:t>
            </a:r>
          </a:p>
          <a:p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lvl="8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357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5" y="359229"/>
            <a:ext cx="8447315" cy="4528457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STUDENTS: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English minors – 24 credits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 English sequencers majoring in Liberal Studies: Humanities/Social Sciences – 21 credits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 American Studies majors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 American Studies sequencers (Liberal Studies: H/SS)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 Liberal Studies: Literacy Studies (</a:t>
            </a:r>
            <a:r>
              <a:rPr lang="en-US" sz="2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9 credits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73286" y="5715000"/>
            <a:ext cx="5072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[Plus, 500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(LIT)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students.]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9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78" y="201986"/>
            <a:ext cx="5550544" cy="54864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Major in English?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1" y="963499"/>
            <a:ext cx="8284191" cy="42362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reflects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shapes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society within which it is written.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offers critical awareness of the world outside the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classroom.</a:t>
            </a:r>
          </a:p>
          <a:p>
            <a:pPr marL="0" indent="0"/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independent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communicate 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effectively in writing and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1182" y="5728522"/>
            <a:ext cx="39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have fun, of course!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6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47057"/>
            <a:ext cx="7520940" cy="54864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real-world skills: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1" y="2340429"/>
            <a:ext cx="5029200" cy="2362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Analytical thinking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Persuasive argumentation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Clear writing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71" y="476307"/>
            <a:ext cx="7520940" cy="5486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Advising Links: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02229"/>
            <a:ext cx="7520940" cy="31673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Department: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www.rowan.edu/colleges/chss/departments/english/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guide 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tally: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banner.rowan.edu/reports/reports.pl?task=Section_Tally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availability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4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English Major courses: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05427"/>
            <a:ext cx="7520940" cy="31121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Literary Studies for English </a:t>
            </a:r>
            <a:r>
              <a:rPr lang="en-US" sz="28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(02.101)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Literature to Realism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313)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U.S. Literature Since Realism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315)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Literature to Romanticism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309)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Literature Since Romanticism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311)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 1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345)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70514" y="5388429"/>
            <a:ext cx="372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[. . . there’s more . . . 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0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22960" y="1394542"/>
            <a:ext cx="7520940" cy="357984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Literature to Realism (</a:t>
            </a:r>
            <a:r>
              <a:rPr lang="en-US" altLang="en-US" sz="25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only</a:t>
            </a: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Literature since Realism (</a:t>
            </a:r>
            <a:r>
              <a:rPr lang="en-US" altLang="en-US" sz="25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only</a:t>
            </a: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Literature to Romanticism (</a:t>
            </a:r>
            <a:r>
              <a:rPr lang="en-US" altLang="en-US" sz="25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only</a:t>
            </a: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Literature Since Romanticism (</a:t>
            </a:r>
            <a:r>
              <a:rPr lang="en-US" altLang="en-US" sz="25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5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pring only</a:t>
            </a: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5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Prepares </a:t>
            </a:r>
            <a:r>
              <a:rPr lang="en-US" altLang="en-US" sz="25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for Praxis 2 in subject matter and for GREs. </a:t>
            </a:r>
            <a:endParaRPr lang="en-US" altLang="en-US" sz="25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1763</TotalTime>
  <Words>1220</Words>
  <Application>Microsoft Office PowerPoint</Application>
  <PresentationFormat>On-screen Show 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Angles</vt:lpstr>
      <vt:lpstr>Welcome to  the English Department</vt:lpstr>
      <vt:lpstr>English Department Faculty</vt:lpstr>
      <vt:lpstr>Facts about our Majors:</vt:lpstr>
      <vt:lpstr>PowerPoint Presentation</vt:lpstr>
      <vt:lpstr>Why Major in English?</vt:lpstr>
      <vt:lpstr>Practical real-world skills:</vt:lpstr>
      <vt:lpstr>Important Advising Links:</vt:lpstr>
      <vt:lpstr>Required English Major courses:</vt:lpstr>
      <vt:lpstr>Surveys</vt:lpstr>
      <vt:lpstr>Additional English Major Courses:</vt:lpstr>
      <vt:lpstr>Some 200-level electives</vt:lpstr>
      <vt:lpstr>Some upper-level electives</vt:lpstr>
      <vt:lpstr>“Rowan Experience” requirements</vt:lpstr>
      <vt:lpstr>Possible Schedule for Liberal Arts English major (no Education)</vt:lpstr>
      <vt:lpstr>Possible schedule for dual major English/Education</vt:lpstr>
      <vt:lpstr>Alternate Schedule for Dual Major in English/Education</vt:lpstr>
      <vt:lpstr>American English Grammar  (ENGL 02301)</vt:lpstr>
      <vt:lpstr>Other Vital Information</vt:lpstr>
      <vt:lpstr>Rowan Success Network/Starfish</vt:lpstr>
      <vt:lpstr>What to Expect at Rowan</vt:lpstr>
      <vt:lpstr>Academic Integrity </vt:lpstr>
      <vt:lpstr>Professional Behavior</vt:lpstr>
      <vt:lpstr>Common question:  Can I Take Major Classes Elsewhere?</vt:lpstr>
      <vt:lpstr>Common question:  Why didn’t my credits transfer in?</vt:lpstr>
      <vt:lpstr>Update your transcript!</vt:lpstr>
      <vt:lpstr> </vt:lpstr>
      <vt:lpstr>PowerPoint Presentation</vt:lpstr>
    </vt:vector>
  </TitlesOfParts>
  <Company>Rowan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English Department!</dc:title>
  <dc:creator>parrish</dc:creator>
  <cp:lastModifiedBy>Coulombe, Joseph Louis</cp:lastModifiedBy>
  <cp:revision>83</cp:revision>
  <dcterms:created xsi:type="dcterms:W3CDTF">2013-05-16T02:11:42Z</dcterms:created>
  <dcterms:modified xsi:type="dcterms:W3CDTF">2014-10-07T17:39:18Z</dcterms:modified>
</cp:coreProperties>
</file>